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8"/>
  </p:notesMasterIdLst>
  <p:sldIdLst>
    <p:sldId id="859" r:id="rId3"/>
    <p:sldId id="1089" r:id="rId4"/>
    <p:sldId id="1090" r:id="rId5"/>
    <p:sldId id="1122" r:id="rId6"/>
    <p:sldId id="1091" r:id="rId7"/>
    <p:sldId id="1092" r:id="rId8"/>
    <p:sldId id="1093" r:id="rId9"/>
    <p:sldId id="1094" r:id="rId10"/>
    <p:sldId id="1095" r:id="rId11"/>
    <p:sldId id="1097" r:id="rId12"/>
    <p:sldId id="1098" r:id="rId13"/>
    <p:sldId id="1111" r:id="rId14"/>
    <p:sldId id="1113" r:id="rId15"/>
    <p:sldId id="1114" r:id="rId16"/>
    <p:sldId id="1115" r:id="rId17"/>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ECDD"/>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1" Type="http://schemas.openxmlformats.org/officeDocument/2006/relationships/tableStyles" Target="tableStyles.xml"/><Relationship Id="rId20" Type="http://schemas.openxmlformats.org/officeDocument/2006/relationships/viewProps" Target="viewProps.xml"/><Relationship Id="rId2" Type="http://schemas.openxmlformats.org/officeDocument/2006/relationships/theme" Target="theme/theme1.xml"/><Relationship Id="rId19" Type="http://schemas.openxmlformats.org/officeDocument/2006/relationships/presProps" Target="presProps.xml"/><Relationship Id="rId18" Type="http://schemas.openxmlformats.org/officeDocument/2006/relationships/notesMaster" Target="notesMasters/notesMaster1.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2" name="文本框 1"/>
          <p:cNvSpPr txBox="1"/>
          <p:nvPr userDrawn="1"/>
        </p:nvSpPr>
        <p:spPr>
          <a:xfrm>
            <a:off x="4006974" y="-27384"/>
            <a:ext cx="7920880"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实验班提</a:t>
            </a:r>
            <a:r>
              <a:rPr lang="zh-CN" altLang="en-US" sz="2000" dirty="0">
                <a:solidFill>
                  <a:prstClr val="black"/>
                </a:solidFill>
                <a:latin typeface="楷体" panose="02010609060101010101" pitchFamily="49" charset="-122"/>
                <a:ea typeface="楷体" panose="02010609060101010101" pitchFamily="49" charset="-122"/>
              </a:rPr>
              <a:t>优训练 高中化学 选择性</a:t>
            </a:r>
            <a:r>
              <a:rPr lang="zh-CN" altLang="en-US" sz="2000" dirty="0" smtClean="0">
                <a:solidFill>
                  <a:prstClr val="black"/>
                </a:solidFill>
                <a:latin typeface="楷体" panose="02010609060101010101" pitchFamily="49" charset="-122"/>
                <a:ea typeface="楷体" panose="02010609060101010101" pitchFamily="49" charset="-122"/>
              </a:rPr>
              <a:t>必修</a:t>
            </a:r>
            <a:r>
              <a:rPr lang="en-US" altLang="zh-CN" sz="2000" dirty="0" smtClean="0">
                <a:solidFill>
                  <a:prstClr val="black"/>
                </a:solidFill>
                <a:latin typeface="楷体" panose="02010609060101010101" pitchFamily="49" charset="-122"/>
                <a:ea typeface="楷体" panose="02010609060101010101" pitchFamily="49" charset="-122"/>
              </a:rPr>
              <a:t>2 </a:t>
            </a:r>
            <a:r>
              <a:rPr lang="zh-CN" altLang="en-US" sz="2000" dirty="0" smtClean="0">
                <a:solidFill>
                  <a:prstClr val="black"/>
                </a:solidFill>
                <a:latin typeface="楷体" panose="02010609060101010101" pitchFamily="49" charset="-122"/>
                <a:ea typeface="楷体" panose="02010609060101010101" pitchFamily="49" charset="-122"/>
              </a:rPr>
              <a:t>物质结构与性质 </a:t>
            </a:r>
            <a:r>
              <a:rPr lang="en-US" altLang="zh-CN" sz="2000" dirty="0" smtClean="0">
                <a:solidFill>
                  <a:prstClr val="black"/>
                </a:solidFill>
                <a:latin typeface="楷体" panose="02010609060101010101" pitchFamily="49" charset="-122"/>
                <a:ea typeface="楷体" panose="02010609060101010101" pitchFamily="49" charset="-122"/>
              </a:rPr>
              <a:t>JSJY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8.png"/></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4.png"/><Relationship Id="rId2" Type="http://schemas.openxmlformats.org/officeDocument/2006/relationships/image" Target="../media/image20.png"/><Relationship Id="rId1"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0.png"/><Relationship Id="rId1" Type="http://schemas.openxmlformats.org/officeDocument/2006/relationships/image" Target="../media/image15.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1.png"/></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4.png"/><Relationship Id="rId2" Type="http://schemas.openxmlformats.org/officeDocument/2006/relationships/image" Target="../media/image23.png"/><Relationship Id="rId1" Type="http://schemas.openxmlformats.org/officeDocument/2006/relationships/image" Target="../media/image22.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5.pn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6.png"/></Relationships>
</file>

<file path=ppt/slides/_rels/slide8.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slides/_rels/slide9.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 Id="rId3" Type="http://schemas.openxmlformats.org/officeDocument/2006/relationships/image" Target="../media/image12.png"/><Relationship Id="rId2" Type="http://schemas.openxmlformats.org/officeDocument/2006/relationships/image" Target="../media/image10.png"/><Relationship Id="rId1"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专题</a:t>
            </a:r>
            <a:r>
              <a:rPr lang="en-US" altLang="zh-CN" sz="5400" dirty="0">
                <a:solidFill>
                  <a:srgbClr val="549E39"/>
                </a:solidFill>
                <a:ea typeface="微软雅黑" panose="020B0503020204020204" pitchFamily="34" charset="-122"/>
                <a:cs typeface="Times New Roman" panose="02020603050405020304" pitchFamily="18" charset="0"/>
              </a:rPr>
              <a:t>1</a:t>
            </a:r>
            <a:r>
              <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揭示物质结构的奥秘</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第三单元　物质结构研究的意义</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同分异构体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有机化合物分子中通常含有较多的原子，这些原子在成键方式、连接顺序等方面，如果存在差异，就会出现分子式相同而结构不同的同分异构现象。分子式相同而结构不同的化合物互为同分异构体。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同分异构现象普遍存在于有机物中，但并不是只有有机物才有同分异构现象。例如，无机物氰酸铵、异氰酸铵和有机物尿素三者具有相同的化学组成，但却具有不同的结构，所以它们三者相互称为同分异构体</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2.eps" descr="id:2147488645;FounderCES"/>
          <p:cNvPicPr/>
          <p:nvPr/>
        </p:nvPicPr>
        <p:blipFill>
          <a:blip r:embed="rId1"/>
          <a:stretch>
            <a:fillRect/>
          </a:stretch>
        </p:blipFill>
        <p:spPr>
          <a:xfrm>
            <a:off x="343098" y="889580"/>
            <a:ext cx="1024890" cy="35941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浙江精诚联盟二模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在一定条件下，化合物</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可转变为己内酰胺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，该反应的主要途径如图。</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下列说法不正确的是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化合物</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可以发生加成反应</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化合物</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为该反应的催化剂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化合物</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互为同分异构体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化合物</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属于酯</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类</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24典例2.eps" descr="id:2147488652;FounderCES"/>
          <p:cNvPicPr/>
          <p:nvPr/>
        </p:nvPicPr>
        <p:blipFill>
          <a:blip r:embed="rId1"/>
          <a:stretch>
            <a:fillRect/>
          </a:stretch>
        </p:blipFill>
        <p:spPr>
          <a:xfrm>
            <a:off x="343098" y="889580"/>
            <a:ext cx="1116965" cy="359410"/>
          </a:xfrm>
          <a:prstGeom prst="rect">
            <a:avLst/>
          </a:prstGeom>
        </p:spPr>
      </p:pic>
      <p:pic>
        <p:nvPicPr>
          <p:cNvPr id="4" name="图片 3"/>
          <p:cNvPicPr>
            <a:picLocks noChangeAspect="1"/>
          </p:cNvPicPr>
          <p:nvPr/>
        </p:nvPicPr>
        <p:blipFill>
          <a:blip r:embed="rId2"/>
          <a:stretch>
            <a:fillRect/>
          </a:stretch>
        </p:blipFill>
        <p:spPr>
          <a:xfrm>
            <a:off x="5015086" y="1412776"/>
            <a:ext cx="5044405" cy="3224947"/>
          </a:xfrm>
          <a:prstGeom prst="rect">
            <a:avLst/>
          </a:prstGeom>
        </p:spPr>
      </p:pic>
      <p:sp>
        <p:nvSpPr>
          <p:cNvPr id="5" name="内容占位符 1"/>
          <p:cNvSpPr txBox="1"/>
          <p:nvPr/>
        </p:nvSpPr>
        <p:spPr bwMode="auto">
          <a:xfrm>
            <a:off x="343098" y="4797152"/>
            <a:ext cx="11503604"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24答案.eps" descr="id:2147488638;FounderCES"/>
          <p:cNvPicPr/>
          <p:nvPr/>
        </p:nvPicPr>
        <p:blipFill>
          <a:blip r:embed="rId3"/>
          <a:stretch>
            <a:fillRect/>
          </a:stretch>
        </p:blipFill>
        <p:spPr>
          <a:xfrm>
            <a:off x="347235" y="4940612"/>
            <a:ext cx="1009650" cy="35941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化合物</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中存在双键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可以发生加成反应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开始时化合物</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与反应物</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参与反应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反应后又重新生成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故化合物</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为该反应的催化剂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由循环图可知</a:t>
            </a:r>
            <a:r>
              <a:rPr lang="zh-CN" altLang="zh-CN" b="1" u="wavy" dirty="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化合物</a:t>
            </a:r>
            <a:r>
              <a:rPr lang="en-US"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u="wavy" dirty="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u="wavy" dirty="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的分子式相同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故化合物</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互为同分异构体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化合物</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不含有酯基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不属于酯类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24解析.eps" descr="id:2147488610;FounderCES"/>
          <p:cNvPicPr/>
          <p:nvPr/>
        </p:nvPicPr>
        <p:blipFill>
          <a:blip r:embed="rId1"/>
          <a:stretch>
            <a:fillRect/>
          </a:stretch>
        </p:blipFill>
        <p:spPr>
          <a:xfrm>
            <a:off x="360854" y="889580"/>
            <a:ext cx="1009650" cy="359410"/>
          </a:xfrm>
          <a:prstGeom prst="rect">
            <a:avLst/>
          </a:prstGeom>
        </p:spPr>
      </p:pic>
      <p:pic>
        <p:nvPicPr>
          <p:cNvPr id="4" name="图片 3"/>
          <p:cNvPicPr>
            <a:picLocks noChangeAspect="1"/>
          </p:cNvPicPr>
          <p:nvPr/>
        </p:nvPicPr>
        <p:blipFill>
          <a:blip r:embed="rId2"/>
          <a:stretch>
            <a:fillRect/>
          </a:stretch>
        </p:blipFill>
        <p:spPr>
          <a:xfrm>
            <a:off x="3579959" y="3068960"/>
            <a:ext cx="5044405" cy="3224947"/>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同素异形体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5087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由同一种元素组成的性质不同的几种单质互称为该元素的同素异形体。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5087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例如，碳原子采用不同的连接方式形成不同的单质：金刚石、石墨、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等，这些单质互称为同素异形体。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5087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同分异构体是化合物间的关系，同素异形体是单质间的关系。牢记两者概念的差异，也就能解决相关问题</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要点3.eps" descr="id:2147488680;FounderCES"/>
          <p:cNvPicPr/>
          <p:nvPr/>
        </p:nvPicPr>
        <p:blipFill>
          <a:blip r:embed="rId1"/>
          <a:stretch>
            <a:fillRect/>
          </a:stretch>
        </p:blipFill>
        <p:spPr>
          <a:xfrm>
            <a:off x="343098" y="889580"/>
            <a:ext cx="1024890" cy="35941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589252"/>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北京西城区二模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制氘代硫化氢</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气体有两种方法：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DCl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溶液反应。下列说法不正确的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均可以电离出氢离子</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互为同素异形体</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的反应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2DCl</a:t>
                </a:r>
                <a14:m>
                  <m:oMath xmlns:m="http://schemas.openxmlformats.org/officeDocument/2006/math">
                    <m:f>
                      <m:fPr>
                        <m:ctrlPr>
                          <a:rPr lang="zh-CN" altLang="zh-CN" sz="2600"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600"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60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sz="2600"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的产品纯度比方法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的产品纯度</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589252"/>
              </a:xfrm>
              <a:blipFill rotWithShape="1">
                <a:blip r:embed="rId1"/>
                <a:stretch>
                  <a:fillRect l="-2" t="-18" r="1" b="-1232"/>
                </a:stretch>
              </a:blipFill>
            </p:spPr>
            <p:txBody>
              <a:bodyPr/>
              <a:lstStyle/>
              <a:p>
                <a:r>
                  <a:rPr lang="zh-CN" altLang="en-US">
                    <a:noFill/>
                  </a:rPr>
                  <a:t> </a:t>
                </a:r>
              </a:p>
            </p:txBody>
          </p:sp>
        </mc:Fallback>
      </mc:AlternateContent>
      <p:pic>
        <p:nvPicPr>
          <p:cNvPr id="4" name="24典例3.eps" descr="id:2147488687;FounderCES"/>
          <p:cNvPicPr/>
          <p:nvPr/>
        </p:nvPicPr>
        <p:blipFill>
          <a:blip r:embed="rId2"/>
          <a:stretch>
            <a:fillRect/>
          </a:stretch>
        </p:blipFill>
        <p:spPr>
          <a:xfrm>
            <a:off x="343098" y="889580"/>
            <a:ext cx="1116965" cy="359410"/>
          </a:xfrm>
          <a:prstGeom prst="rect">
            <a:avLst/>
          </a:prstGeom>
        </p:spPr>
      </p:pic>
      <p:sp>
        <p:nvSpPr>
          <p:cNvPr id="5" name="内容占位符 1"/>
          <p:cNvSpPr txBox="1"/>
          <p:nvPr/>
        </p:nvSpPr>
        <p:spPr bwMode="auto">
          <a:xfrm>
            <a:off x="343098" y="4365104"/>
            <a:ext cx="11503604"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t>B</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24答案.eps" descr="id:2147488638;FounderCES"/>
          <p:cNvPicPr/>
          <p:nvPr/>
        </p:nvPicPr>
        <p:blipFill>
          <a:blip r:embed="rId3"/>
          <a:stretch>
            <a:fillRect/>
          </a:stretch>
        </p:blipFill>
        <p:spPr>
          <a:xfrm>
            <a:off x="347235" y="4508564"/>
            <a:ext cx="1009650" cy="35941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是无氧酸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可以电离出氢离子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重水和普通水化学性质相同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可以电离出氢离子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由同种元素组成的不同单质互为同素异形体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均为化合物</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不是单质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不互为同素异形体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由题给信息及元素守恒可知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DCl</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溶液反应生成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反应的化学方程式正确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可能发生同位素交换</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如生成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HDS</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导致产物不纯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直接由</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DCl</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提供氘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产物</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更纯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24解析.eps" descr="id:2147488610;FounderCES"/>
          <p:cNvPicPr/>
          <p:nvPr/>
        </p:nvPicPr>
        <p:blipFill>
          <a:blip r:embed="rId1"/>
          <a:stretch>
            <a:fillRect/>
          </a:stretch>
        </p:blipFill>
        <p:spPr>
          <a:xfrm>
            <a:off x="360854" y="889580"/>
            <a:ext cx="1009650" cy="35941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875118" y="2594574"/>
            <a:ext cx="3131856" cy="384622"/>
          </a:xfrm>
          <a:prstGeom prst="rect">
            <a:avLst/>
          </a:prstGeom>
        </p:spPr>
      </p:pic>
      <p:sp>
        <p:nvSpPr>
          <p:cNvPr id="2" name="内容占位符 1"/>
          <p:cNvSpPr>
            <a:spLocks noGrp="1"/>
          </p:cNvSpPr>
          <p:nvPr>
            <p:ph idx="1"/>
          </p:nvPr>
        </p:nvSpPr>
        <p:spPr>
          <a:xfrm>
            <a:off x="360854" y="1349646"/>
            <a:ext cx="11485848" cy="3970318"/>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促进</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了化学科学的发展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人类对物质结构的探索和研究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阿伏加德罗的分子假说</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1825"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1811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年，意大利科学家阿伏加德罗提出了分子的概念，认为气体分子可以由几个原子组成。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1825"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1860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年，确立了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原子—分子论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，即不同元素代表不同原子，原子按一定方式结合成分子，分子组成物质，分子的结构直接决定分子的性质</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知识过.eps" descr="id:2147488399;FounderCES"/>
          <p:cNvPicPr/>
          <p:nvPr/>
        </p:nvPicPr>
        <p:blipFill>
          <a:blip r:embed="rId2">
            <a:clrChange>
              <a:clrFrom>
                <a:srgbClr val="000000">
                  <a:alpha val="0"/>
                </a:srgbClr>
              </a:clrFrom>
              <a:clrTo>
                <a:srgbClr val="000000">
                  <a:alpha val="0"/>
                </a:srgbClr>
              </a:clrTo>
            </a:clrChange>
          </a:blip>
          <a:stretch>
            <a:fillRect/>
          </a:stretch>
        </p:blipFill>
        <p:spPr>
          <a:xfrm>
            <a:off x="2970689" y="755826"/>
            <a:ext cx="6249035" cy="539750"/>
          </a:xfrm>
          <a:prstGeom prst="rect">
            <a:avLst/>
          </a:prstGeom>
        </p:spPr>
      </p:pic>
      <p:pic>
        <p:nvPicPr>
          <p:cNvPr id="4" name="知识点1.eps" descr="id:2147488406;FounderCES"/>
          <p:cNvPicPr/>
          <p:nvPr/>
        </p:nvPicPr>
        <p:blipFill>
          <a:blip r:embed="rId3"/>
          <a:stretch>
            <a:fillRect/>
          </a:stretch>
        </p:blipFill>
        <p:spPr>
          <a:xfrm>
            <a:off x="348222" y="1493106"/>
            <a:ext cx="1302385" cy="35941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875118" y="890964"/>
            <a:ext cx="3491896" cy="384622"/>
          </a:xfrm>
          <a:prstGeom prst="rect">
            <a:avLst/>
          </a:prstGeom>
        </p:spPr>
      </p:pic>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门捷列夫发现元素周期律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775"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1869</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年，俄国化学家门捷列夫发现了元素周期律，有助于从理论上指导化学元素的发现和应用。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有机化学的发展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775"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世纪中叶，碳原子的四价、有机物中碳原子成键的立体结构、有机化合物分子中价键的饱和性等相继被发现，为有机立体化学的发展奠定了基础。</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物质结构研究的意义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775" algn="dist"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研究物质结构，可以帮助我们认识物质的性能。如金刚石、石墨、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、碳纳米管等都由碳元素组成，但它们的性能有很大的差别，原因是碳原子之间的排列</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方式</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研究物质结构，能够为设计和合成新物质提供理论基础。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揭示物质结构与性能的关系，可帮助我们预测新物质的性能。</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研究物质结构，能帮助我们了解材料的结构与性能之间的关系。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物质结构研究指导生命科学在分子水平上探索生命现象的本质。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物质结构研究对保护生态环境、实现社会的可持续发展有重要意义。</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物质</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结构的探索无止境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探索生命运动的化学机理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230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世纪经典生物学的最大突破是在分子水平上探索生命现象的本质。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230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研究配体小分子和受体生物大分子相互作用的机理，有助于进行手性生物分子和手性药物的开发。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230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搞清楚食草动物胃内的酶是如何把植物纤维分解为小分子的，为充分利用自然界丰富的植物纤维资源打下基础。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230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合成具有生物活性和生理活性的分子，可帮助人类揭示生命的奥秘。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230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了解生物体内信息分子的运动规律和生理调控的化学机理，创造</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新陈代谢</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的目标就能得以实现</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2.eps" descr="id:2147488420;FounderCES"/>
          <p:cNvPicPr/>
          <p:nvPr/>
        </p:nvPicPr>
        <p:blipFill>
          <a:blip r:embed="rId1"/>
          <a:stretch>
            <a:fillRect/>
          </a:stretch>
        </p:blipFill>
        <p:spPr>
          <a:xfrm>
            <a:off x="360854" y="889580"/>
            <a:ext cx="1354455" cy="35941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化学反应的量子力学理论的发展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77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量子化学是结构化学最重要的理论基础，结构化学是量子化学最直接的实验基础和推动力量。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物质结构研究对于保护生态环境、实现社会的可持续发展亦具有重大意义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77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绿色合成方法的设计和实施，合成具有高活性和选择性的催化剂，都依赖于对物质转化规律、催化剂结构和催化机理的研究。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182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环境的改善，将进一步提高人类的生活质量，促进社会的可持续发展。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51387"/>
            <a:ext cx="11485848" cy="3970318"/>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原子结构</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示意图</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原子结构示意图由两部分组成：原子核和核外电子，如图所示。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3250" hangingPunct="0">
              <a:spcAft>
                <a:spcPts val="0"/>
              </a:spcAft>
            </a:pP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为核电荷数，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层最多排</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个电子，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层最多排</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个电子，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层最多排</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个电子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作最外层时为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，排布顺序为排满</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层排</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层，排满</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层排</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层</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要点破.eps" descr="id:2147488554;FounderCES"/>
          <p:cNvPicPr/>
          <p:nvPr/>
        </p:nvPicPr>
        <p:blipFill>
          <a:blip r:embed="rId1">
            <a:clrChange>
              <a:clrFrom>
                <a:srgbClr val="000000">
                  <a:alpha val="0"/>
                </a:srgbClr>
              </a:clrFrom>
              <a:clrTo>
                <a:srgbClr val="000000">
                  <a:alpha val="0"/>
                </a:srgbClr>
              </a:clrTo>
            </a:clrChange>
          </a:blip>
          <a:stretch>
            <a:fillRect/>
          </a:stretch>
        </p:blipFill>
        <p:spPr>
          <a:xfrm>
            <a:off x="2970689" y="746766"/>
            <a:ext cx="6249035" cy="539750"/>
          </a:xfrm>
          <a:prstGeom prst="rect">
            <a:avLst/>
          </a:prstGeom>
        </p:spPr>
      </p:pic>
      <p:pic>
        <p:nvPicPr>
          <p:cNvPr id="4" name="要点1.eps" descr="id:2147488561;FounderCES"/>
          <p:cNvPicPr/>
          <p:nvPr/>
        </p:nvPicPr>
        <p:blipFill>
          <a:blip r:embed="rId2"/>
          <a:stretch>
            <a:fillRect/>
          </a:stretch>
        </p:blipFill>
        <p:spPr>
          <a:xfrm>
            <a:off x="343444" y="1494847"/>
            <a:ext cx="1024890" cy="359410"/>
          </a:xfrm>
          <a:prstGeom prst="rect">
            <a:avLst/>
          </a:prstGeom>
        </p:spPr>
      </p:pic>
      <p:pic>
        <p:nvPicPr>
          <p:cNvPr id="6" name="图片 5"/>
          <p:cNvPicPr>
            <a:picLocks noChangeAspect="1"/>
          </p:cNvPicPr>
          <p:nvPr/>
        </p:nvPicPr>
        <p:blipFill>
          <a:blip r:embed="rId3"/>
          <a:stretch>
            <a:fillRect/>
          </a:stretch>
        </p:blipFill>
        <p:spPr>
          <a:xfrm>
            <a:off x="5160605" y="2531034"/>
            <a:ext cx="1869200" cy="1546038"/>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143442"/>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宁夏中卫高一期中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化学中有很多专用化学用语用来表示结构、变化等。下列有关化学用语使用正确的是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HCl</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的电子式为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硫原子的原子结构示意图为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用电子式表示</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的形成过程为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水分子的球棍模型</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24典例1.eps" descr="id:2147488575;FounderCES"/>
          <p:cNvPicPr/>
          <p:nvPr/>
        </p:nvPicPr>
        <p:blipFill>
          <a:blip r:embed="rId1"/>
          <a:stretch>
            <a:fillRect/>
          </a:stretch>
        </p:blipFill>
        <p:spPr>
          <a:xfrm>
            <a:off x="343098" y="889580"/>
            <a:ext cx="1116965" cy="359410"/>
          </a:xfrm>
          <a:prstGeom prst="rect">
            <a:avLst/>
          </a:prstGeom>
        </p:spPr>
      </p:pic>
      <p:pic>
        <p:nvPicPr>
          <p:cNvPr id="9" name="图片 8"/>
          <p:cNvPicPr>
            <a:picLocks noChangeAspect="1"/>
          </p:cNvPicPr>
          <p:nvPr/>
        </p:nvPicPr>
        <p:blipFill rotWithShape="1">
          <a:blip r:embed="rId2"/>
          <a:srcRect l="38005"/>
          <a:stretch>
            <a:fillRect/>
          </a:stretch>
        </p:blipFill>
        <p:spPr>
          <a:xfrm>
            <a:off x="3422032" y="1934588"/>
            <a:ext cx="822221" cy="497734"/>
          </a:xfrm>
          <a:prstGeom prst="rect">
            <a:avLst/>
          </a:prstGeom>
        </p:spPr>
      </p:pic>
      <p:pic>
        <p:nvPicPr>
          <p:cNvPr id="10" name="图片 9"/>
          <p:cNvPicPr>
            <a:picLocks noChangeAspect="1"/>
          </p:cNvPicPr>
          <p:nvPr/>
        </p:nvPicPr>
        <p:blipFill>
          <a:blip r:embed="rId3"/>
          <a:stretch>
            <a:fillRect/>
          </a:stretch>
        </p:blipFill>
        <p:spPr>
          <a:xfrm>
            <a:off x="4511030" y="2348880"/>
            <a:ext cx="1310550" cy="1156044"/>
          </a:xfrm>
          <a:prstGeom prst="rect">
            <a:avLst/>
          </a:prstGeom>
        </p:spPr>
      </p:pic>
      <p:pic>
        <p:nvPicPr>
          <p:cNvPr id="11" name="图片 10"/>
          <p:cNvPicPr>
            <a:picLocks noChangeAspect="1"/>
          </p:cNvPicPr>
          <p:nvPr/>
        </p:nvPicPr>
        <p:blipFill>
          <a:blip r:embed="rId4"/>
          <a:stretch>
            <a:fillRect/>
          </a:stretch>
        </p:blipFill>
        <p:spPr>
          <a:xfrm>
            <a:off x="5231110" y="3518764"/>
            <a:ext cx="3839169" cy="590984"/>
          </a:xfrm>
          <a:prstGeom prst="rect">
            <a:avLst/>
          </a:prstGeom>
        </p:spPr>
      </p:pic>
      <p:pic>
        <p:nvPicPr>
          <p:cNvPr id="12" name="图片 11"/>
          <p:cNvPicPr>
            <a:picLocks noChangeAspect="1"/>
          </p:cNvPicPr>
          <p:nvPr/>
        </p:nvPicPr>
        <p:blipFill>
          <a:blip r:embed="rId5"/>
          <a:stretch>
            <a:fillRect/>
          </a:stretch>
        </p:blipFill>
        <p:spPr>
          <a:xfrm>
            <a:off x="3646934" y="4221088"/>
            <a:ext cx="1437215" cy="687255"/>
          </a:xfrm>
          <a:prstGeom prst="rect">
            <a:avLst/>
          </a:prstGeom>
        </p:spPr>
      </p:pic>
      <p:sp>
        <p:nvSpPr>
          <p:cNvPr id="13" name="内容占位符 1"/>
          <p:cNvSpPr txBox="1"/>
          <p:nvPr/>
        </p:nvSpPr>
        <p:spPr bwMode="auto">
          <a:xfrm>
            <a:off x="343098" y="5013176"/>
            <a:ext cx="11503604"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4" name="24答案.eps" descr="id:2147488638;FounderCES"/>
          <p:cNvPicPr/>
          <p:nvPr/>
        </p:nvPicPr>
        <p:blipFill>
          <a:blip r:embed="rId6"/>
          <a:stretch>
            <a:fillRect/>
          </a:stretch>
        </p:blipFill>
        <p:spPr>
          <a:xfrm>
            <a:off x="347235" y="5156636"/>
            <a:ext cx="1009650" cy="35941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3072"/>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氯化氢</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是共价化合物</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其电子式为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硫原子的结构示意图</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氯化钠电子式错误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用电子式表示</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的形成过程</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endParaRPr lang="en-US" altLang="zh-CN" sz="105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一个水分子是由</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个氢原子和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个氧原子构成的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分子的空间结构为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氢原子的半径小于氧原子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24解析.eps" descr="id:2147488610;FounderCES"/>
          <p:cNvPicPr/>
          <p:nvPr/>
        </p:nvPicPr>
        <p:blipFill>
          <a:blip r:embed="rId1"/>
          <a:stretch>
            <a:fillRect/>
          </a:stretch>
        </p:blipFill>
        <p:spPr>
          <a:xfrm>
            <a:off x="360854" y="889580"/>
            <a:ext cx="1009650" cy="359410"/>
          </a:xfrm>
          <a:prstGeom prst="rect">
            <a:avLst/>
          </a:prstGeom>
        </p:spPr>
      </p:pic>
      <p:pic>
        <p:nvPicPr>
          <p:cNvPr id="4" name="图片 3"/>
          <p:cNvPicPr>
            <a:picLocks noChangeAspect="1"/>
          </p:cNvPicPr>
          <p:nvPr/>
        </p:nvPicPr>
        <p:blipFill rotWithShape="1">
          <a:blip r:embed="rId2"/>
          <a:srcRect l="45454" r="11093"/>
          <a:stretch>
            <a:fillRect/>
          </a:stretch>
        </p:blipFill>
        <p:spPr>
          <a:xfrm>
            <a:off x="6383655" y="892175"/>
            <a:ext cx="575945" cy="497840"/>
          </a:xfrm>
          <a:prstGeom prst="rect">
            <a:avLst/>
          </a:prstGeom>
        </p:spPr>
      </p:pic>
      <p:pic>
        <p:nvPicPr>
          <p:cNvPr id="6" name="图片 5"/>
          <p:cNvPicPr>
            <a:picLocks noChangeAspect="1"/>
          </p:cNvPicPr>
          <p:nvPr/>
        </p:nvPicPr>
        <p:blipFill rotWithShape="1">
          <a:blip r:embed="rId3"/>
          <a:srcRect r="56861"/>
          <a:stretch>
            <a:fillRect/>
          </a:stretch>
        </p:blipFill>
        <p:spPr>
          <a:xfrm>
            <a:off x="10343679" y="1525287"/>
            <a:ext cx="1656184" cy="590984"/>
          </a:xfrm>
          <a:prstGeom prst="rect">
            <a:avLst/>
          </a:prstGeom>
        </p:spPr>
      </p:pic>
      <p:pic>
        <p:nvPicPr>
          <p:cNvPr id="8" name="图片 7"/>
          <p:cNvPicPr>
            <a:picLocks noChangeAspect="1"/>
          </p:cNvPicPr>
          <p:nvPr/>
        </p:nvPicPr>
        <p:blipFill>
          <a:blip r:embed="rId4">
            <a:clrChange>
              <a:clrFrom>
                <a:srgbClr val="FFFFFF"/>
              </a:clrFrom>
              <a:clrTo>
                <a:srgbClr val="FFFFFF">
                  <a:alpha val="0"/>
                </a:srgbClr>
              </a:clrTo>
            </a:clrChange>
          </a:blip>
          <a:stretch>
            <a:fillRect/>
          </a:stretch>
        </p:blipFill>
        <p:spPr>
          <a:xfrm>
            <a:off x="571623" y="1285332"/>
            <a:ext cx="1221957" cy="1119313"/>
          </a:xfrm>
          <a:prstGeom prst="rect">
            <a:avLst/>
          </a:prstGeom>
        </p:spPr>
      </p:pic>
      <p:pic>
        <p:nvPicPr>
          <p:cNvPr id="9" name="图片 8"/>
          <p:cNvPicPr>
            <a:picLocks noChangeAspect="1"/>
          </p:cNvPicPr>
          <p:nvPr/>
        </p:nvPicPr>
        <p:blipFill>
          <a:blip r:embed="rId5">
            <a:clrChange>
              <a:clrFrom>
                <a:srgbClr val="FFFFFF"/>
              </a:clrFrom>
              <a:clrTo>
                <a:srgbClr val="FFFFFF">
                  <a:alpha val="0"/>
                </a:srgbClr>
              </a:clrTo>
            </a:clrChange>
          </a:blip>
          <a:stretch>
            <a:fillRect/>
          </a:stretch>
        </p:blipFill>
        <p:spPr>
          <a:xfrm>
            <a:off x="548078" y="2369743"/>
            <a:ext cx="1639437" cy="657076"/>
          </a:xfrm>
          <a:prstGeom prst="rect">
            <a:avLst/>
          </a:prstGeom>
        </p:spPr>
      </p:pic>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2450</Words>
  <Application>WPS 演示</Application>
  <PresentationFormat>自定义</PresentationFormat>
  <Paragraphs>92</Paragraphs>
  <Slides>15</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15</vt:i4>
      </vt:variant>
    </vt:vector>
  </HeadingPairs>
  <TitlesOfParts>
    <vt:vector size="26" baseType="lpstr">
      <vt:lpstr>Arial</vt:lpstr>
      <vt:lpstr>宋体</vt:lpstr>
      <vt:lpstr>Wingdings</vt:lpstr>
      <vt:lpstr>Times New Roman</vt:lpstr>
      <vt:lpstr>楷体</vt:lpstr>
      <vt:lpstr>微软雅黑</vt:lpstr>
      <vt:lpstr>黑体</vt:lpstr>
      <vt:lpstr>Cambria Math</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zyy</cp:lastModifiedBy>
  <cp:revision>426</cp:revision>
  <dcterms:created xsi:type="dcterms:W3CDTF">2020-11-06T05:24:00Z</dcterms:created>
  <dcterms:modified xsi:type="dcterms:W3CDTF">2025-08-05T02:52:59Z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2052-12.1.0.21915</vt:lpwstr>
  </property>
  <property fmtid="{D5CDD505-2E9C-101B-9397-08002B2CF9AE}" pid="3" name="ICV">
    <vt:lpwstr>12384096AE0746399B10BF5C5087C4C9_12</vt:lpwstr>
  </property>
</Properties>
</file>